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2" r:id="rId4"/>
    <p:sldId id="267" r:id="rId5"/>
    <p:sldId id="268" r:id="rId6"/>
    <p:sldId id="261" r:id="rId7"/>
    <p:sldId id="260" r:id="rId8"/>
    <p:sldId id="263" r:id="rId9"/>
    <p:sldId id="264" r:id="rId10"/>
    <p:sldId id="265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59" autoAdjust="0"/>
  </p:normalViewPr>
  <p:slideViewPr>
    <p:cSldViewPr snapToGrid="0" snapToObjects="1">
      <p:cViewPr>
        <p:scale>
          <a:sx n="66" d="100"/>
          <a:sy n="66" d="100"/>
        </p:scale>
        <p:origin x="-1944" y="-10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22/11/18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22/11/18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22/11/18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22/11/18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22/11/18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22/11/18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22/11/18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22/11/18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22/11/18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22/11/18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22/11/18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22/11/18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g"/><Relationship Id="rId5" Type="http://schemas.openxmlformats.org/officeDocument/2006/relationships/slide" Target="slide2.xml"/><Relationship Id="rId6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g"/><Relationship Id="rId5" Type="http://schemas.openxmlformats.org/officeDocument/2006/relationships/image" Target="../media/image13.png"/><Relationship Id="rId6" Type="http://schemas.openxmlformats.org/officeDocument/2006/relationships/slide" Target="slide1.xml"/><Relationship Id="rId7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4" Type="http://schemas.openxmlformats.org/officeDocument/2006/relationships/slide" Target="slide5.xml"/><Relationship Id="rId5" Type="http://schemas.openxmlformats.org/officeDocument/2006/relationships/slide" Target="slide1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4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4.xml"/><Relationship Id="rId5" Type="http://schemas.openxmlformats.org/officeDocument/2006/relationships/slide" Target="slide1.xml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4" Type="http://schemas.openxmlformats.org/officeDocument/2006/relationships/slide" Target="slide7.xml"/><Relationship Id="rId5" Type="http://schemas.openxmlformats.org/officeDocument/2006/relationships/slide" Target="slide8.xml"/><Relationship Id="rId6" Type="http://schemas.openxmlformats.org/officeDocument/2006/relationships/slide" Target="slide9.xml"/><Relationship Id="rId7" Type="http://schemas.openxmlformats.org/officeDocument/2006/relationships/slide" Target="slide10.xml"/><Relationship Id="rId8" Type="http://schemas.openxmlformats.org/officeDocument/2006/relationships/slide" Target="slide1.xml"/><Relationship Id="rId9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4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4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eg"/><Relationship Id="rId5" Type="http://schemas.openxmlformats.org/officeDocument/2006/relationships/hyperlink" Target="https://goo.gl/photos/tgNjajTaVsd5cd8s8" TargetMode="External"/><Relationship Id="rId6" Type="http://schemas.openxmlformats.org/officeDocument/2006/relationships/slide" Target="slide1.xml"/><Relationship Id="rId7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slide" Target="slide1.xml"/><Relationship Id="rId5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slide" Target="slide1.xml"/><Relationship Id="rId6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slide" Target="slide1.xml"/><Relationship Id="rId6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hlinkClick r:id="rId2" action="ppaction://hlinksldjump"/>
          </p:cNvPr>
          <p:cNvSpPr txBox="1"/>
          <p:nvPr/>
        </p:nvSpPr>
        <p:spPr>
          <a:xfrm>
            <a:off x="0" y="0"/>
            <a:ext cx="9143999" cy="687070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>
            <a:hlinkClick r:id="rId2" action="ppaction://hlinksldjump"/>
          </p:cNvPr>
          <p:cNvSpPr txBox="1"/>
          <p:nvPr/>
        </p:nvSpPr>
        <p:spPr>
          <a:xfrm>
            <a:off x="24289" y="119744"/>
            <a:ext cx="9119711" cy="830997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800" dirty="0"/>
              <a:t>CURSOS</a:t>
            </a:r>
          </a:p>
        </p:txBody>
      </p:sp>
      <p:pic>
        <p:nvPicPr>
          <p:cNvPr id="9" name="Imagen 8" descr="Unknown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89" y="300684"/>
            <a:ext cx="650057" cy="650057"/>
          </a:xfrm>
          <a:prstGeom prst="rect">
            <a:avLst/>
          </a:prstGeom>
          <a:effectLst>
            <a:outerShdw blurRad="635000" dist="3810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Subtítulo 2">
            <a:hlinkClick r:id="rId2" action="ppaction://hlinksldjump"/>
          </p:cNvPr>
          <p:cNvSpPr txBox="1">
            <a:spLocks/>
          </p:cNvSpPr>
          <p:nvPr/>
        </p:nvSpPr>
        <p:spPr>
          <a:xfrm>
            <a:off x="0" y="6376789"/>
            <a:ext cx="9144000" cy="412860"/>
          </a:xfrm>
          <a:prstGeom prst="rect">
            <a:avLst/>
          </a:prstGeom>
          <a:solidFill>
            <a:srgbClr val="0080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s-ES" sz="1400" dirty="0" smtClean="0">
                <a:solidFill>
                  <a:srgbClr val="FFFFFF"/>
                </a:solidFill>
              </a:rPr>
              <a:t>CENTRO DE PARTICIPACIÓN ACTIVA PARA MAYORES MÁLAGA PERCHEL</a:t>
            </a:r>
            <a:endParaRPr lang="es-ES" sz="1400" dirty="0">
              <a:solidFill>
                <a:srgbClr val="FFFFFF"/>
              </a:solidFill>
            </a:endParaRPr>
          </a:p>
        </p:txBody>
      </p:sp>
      <p:sp>
        <p:nvSpPr>
          <p:cNvPr id="11" name="CuadroTexto 10">
            <a:hlinkClick r:id="rId2" action="ppaction://hlinksldjump"/>
          </p:cNvPr>
          <p:cNvSpPr txBox="1"/>
          <p:nvPr/>
        </p:nvSpPr>
        <p:spPr>
          <a:xfrm rot="16200000">
            <a:off x="8497332" y="6134526"/>
            <a:ext cx="101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Century Gothic"/>
                <a:cs typeface="Century Gothic"/>
              </a:rPr>
              <a:t>FPG MA2018</a:t>
            </a:r>
          </a:p>
        </p:txBody>
      </p:sp>
      <p:pic>
        <p:nvPicPr>
          <p:cNvPr id="14" name="Imagen 13" descr="Captura de pantalla 2018-05-28 a las 10.14.22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" y="1270000"/>
            <a:ext cx="9119711" cy="3835400"/>
          </a:xfrm>
          <a:prstGeom prst="rect">
            <a:avLst/>
          </a:prstGeom>
        </p:spPr>
      </p:pic>
      <p:sp>
        <p:nvSpPr>
          <p:cNvPr id="15" name="CuadroTexto 14">
            <a:hlinkClick r:id="rId5" action="ppaction://hlinksldjump"/>
          </p:cNvPr>
          <p:cNvSpPr txBox="1"/>
          <p:nvPr/>
        </p:nvSpPr>
        <p:spPr>
          <a:xfrm>
            <a:off x="585446" y="5426470"/>
            <a:ext cx="2159816" cy="646331"/>
          </a:xfrm>
          <a:prstGeom prst="rect">
            <a:avLst/>
          </a:prstGeom>
          <a:noFill/>
          <a:ln w="38100" cmpd="sng">
            <a:solidFill>
              <a:schemeClr val="tx1"/>
            </a:solidFill>
            <a:prstDash val="solid"/>
          </a:ln>
        </p:spPr>
        <p:txBody>
          <a:bodyPr wrap="none" rtlCol="0" anchor="ctr">
            <a:spAutoFit/>
          </a:bodyPr>
          <a:lstStyle/>
          <a:p>
            <a:r>
              <a:rPr lang="es-ES" sz="3600" dirty="0" smtClean="0"/>
              <a:t>CURSOS</a:t>
            </a:r>
            <a:endParaRPr lang="es-ES" sz="3600" dirty="0"/>
          </a:p>
        </p:txBody>
      </p:sp>
      <p:sp>
        <p:nvSpPr>
          <p:cNvPr id="16" name="CuadroTexto 15">
            <a:hlinkClick r:id="rId6" action="ppaction://hlinksldjump"/>
          </p:cNvPr>
          <p:cNvSpPr txBox="1"/>
          <p:nvPr/>
        </p:nvSpPr>
        <p:spPr>
          <a:xfrm>
            <a:off x="3284040" y="5426470"/>
            <a:ext cx="5212259" cy="646331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3600" dirty="0" smtClean="0"/>
              <a:t>HORARIO DE CURSOS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294669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hlinkClick r:id="rId2" action="ppaction://hlinksldjump"/>
          </p:cNvPr>
          <p:cNvSpPr txBox="1"/>
          <p:nvPr/>
        </p:nvSpPr>
        <p:spPr>
          <a:xfrm>
            <a:off x="0" y="0"/>
            <a:ext cx="9180765" cy="685800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>
            <a:hlinkClick r:id="rId2" action="ppaction://hlinksldjump"/>
          </p:cNvPr>
          <p:cNvSpPr txBox="1"/>
          <p:nvPr/>
        </p:nvSpPr>
        <p:spPr>
          <a:xfrm>
            <a:off x="8128000" y="6587366"/>
            <a:ext cx="101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Century Gothic"/>
                <a:cs typeface="Century Gothic"/>
              </a:rPr>
              <a:t>FPG MA2018</a:t>
            </a:r>
          </a:p>
        </p:txBody>
      </p:sp>
      <p:sp>
        <p:nvSpPr>
          <p:cNvPr id="2" name="CuadroTexto 1">
            <a:hlinkClick r:id="rId2" action="ppaction://hlinksldjump"/>
          </p:cNvPr>
          <p:cNvSpPr txBox="1"/>
          <p:nvPr/>
        </p:nvSpPr>
        <p:spPr>
          <a:xfrm>
            <a:off x="7217" y="101600"/>
            <a:ext cx="9144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INCORPORA INTERNET A TU </a:t>
            </a:r>
          </a:p>
          <a:p>
            <a:pPr algn="ctr"/>
            <a:r>
              <a:rPr lang="es-ES" sz="4000" dirty="0" smtClean="0"/>
              <a:t>DÍA A DÍA</a:t>
            </a:r>
            <a:endParaRPr lang="es-ES" sz="4000" dirty="0"/>
          </a:p>
        </p:txBody>
      </p:sp>
      <p:pic>
        <p:nvPicPr>
          <p:cNvPr id="8" name="Imagen 7" descr="images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7578">
            <a:off x="5644311" y="1160337"/>
            <a:ext cx="3086100" cy="1430828"/>
          </a:xfrm>
          <a:prstGeom prst="rect">
            <a:avLst/>
          </a:prstGeom>
        </p:spPr>
      </p:pic>
      <p:pic>
        <p:nvPicPr>
          <p:cNvPr id="4" name="Imagen 3" descr="shutterstock_125086040-1-759x500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848">
            <a:off x="4662860" y="2142098"/>
            <a:ext cx="4194356" cy="2763080"/>
          </a:xfrm>
          <a:prstGeom prst="rect">
            <a:avLst/>
          </a:prstGeom>
        </p:spPr>
      </p:pic>
      <p:sp>
        <p:nvSpPr>
          <p:cNvPr id="3" name="CuadroTexto 2">
            <a:hlinkClick r:id="rId2" action="ppaction://hlinksldjump"/>
          </p:cNvPr>
          <p:cNvSpPr txBox="1"/>
          <p:nvPr/>
        </p:nvSpPr>
        <p:spPr>
          <a:xfrm>
            <a:off x="279400" y="2671881"/>
            <a:ext cx="4711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En este curso de 16 horas, aprenderemos a movernos en la plataforma GOOGLE, utilizando su buscador, correo electrónico, nube y otras funcionalidades que nos ofrece dicha plataforma.</a:t>
            </a:r>
          </a:p>
          <a:p>
            <a:r>
              <a:rPr lang="es-ES_tradnl" dirty="0"/>
              <a:t>Además, conoceremos las bases del comercio electrónico y la banca a través de Internet</a:t>
            </a:r>
            <a:r>
              <a:rPr lang="es-ES_tradnl" b="1" dirty="0"/>
              <a:t>.</a:t>
            </a:r>
            <a:endParaRPr lang="es-ES" dirty="0"/>
          </a:p>
        </p:txBody>
      </p:sp>
      <p:pic>
        <p:nvPicPr>
          <p:cNvPr id="5" name="Imagen 4" descr="Unknown-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1171">
            <a:off x="5533528" y="4158164"/>
            <a:ext cx="3113501" cy="2155066"/>
          </a:xfrm>
          <a:prstGeom prst="rect">
            <a:avLst/>
          </a:prstGeom>
        </p:spPr>
      </p:pic>
      <p:sp>
        <p:nvSpPr>
          <p:cNvPr id="9" name="Flecha derecha 8">
            <a:hlinkClick r:id="rId6" action="ppaction://hlinksldjump"/>
          </p:cNvPr>
          <p:cNvSpPr/>
          <p:nvPr/>
        </p:nvSpPr>
        <p:spPr>
          <a:xfrm rot="16200000">
            <a:off x="390294" y="57944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 derecha 9">
            <a:hlinkClick r:id="rId7" action="ppaction://hlinksldjump"/>
          </p:cNvPr>
          <p:cNvSpPr/>
          <p:nvPr/>
        </p:nvSpPr>
        <p:spPr>
          <a:xfrm rot="10800000">
            <a:off x="974494" y="57817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/>
          </a:p>
        </p:txBody>
      </p:sp>
      <p:sp>
        <p:nvSpPr>
          <p:cNvPr id="7" name="CuadroTexto 6">
            <a:hlinkClick r:id="rId2" action="ppaction://hlinksldjump"/>
          </p:cNvPr>
          <p:cNvSpPr txBox="1"/>
          <p:nvPr/>
        </p:nvSpPr>
        <p:spPr>
          <a:xfrm>
            <a:off x="279400" y="6181054"/>
            <a:ext cx="5765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INICIO</a:t>
            </a:r>
            <a:endParaRPr lang="es-ES" sz="1000" dirty="0"/>
          </a:p>
        </p:txBody>
      </p:sp>
      <p:sp>
        <p:nvSpPr>
          <p:cNvPr id="12" name="CuadroTexto 11">
            <a:hlinkClick r:id="rId2" action="ppaction://hlinksldjump"/>
          </p:cNvPr>
          <p:cNvSpPr txBox="1"/>
          <p:nvPr/>
        </p:nvSpPr>
        <p:spPr>
          <a:xfrm>
            <a:off x="855925" y="6181054"/>
            <a:ext cx="6026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ATRÁS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114766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hlinkClick r:id="rId2" action="ppaction://hlinksldjump"/>
          </p:cNvPr>
          <p:cNvSpPr txBox="1"/>
          <p:nvPr/>
        </p:nvSpPr>
        <p:spPr>
          <a:xfrm>
            <a:off x="1" y="-1"/>
            <a:ext cx="9144000" cy="685800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>
            <a:hlinkClick r:id="rId2" action="ppaction://hlinksldjump"/>
          </p:cNvPr>
          <p:cNvSpPr txBox="1"/>
          <p:nvPr/>
        </p:nvSpPr>
        <p:spPr>
          <a:xfrm>
            <a:off x="24289" y="152400"/>
            <a:ext cx="9119711" cy="830997"/>
          </a:xfrm>
          <a:prstGeom prst="rect">
            <a:avLst/>
          </a:prstGeom>
          <a:solidFill>
            <a:srgbClr val="008000"/>
          </a:solidFill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solidFill>
                  <a:srgbClr val="FFFFFF"/>
                </a:solidFill>
              </a:rPr>
              <a:t>CURSOS</a:t>
            </a:r>
          </a:p>
        </p:txBody>
      </p:sp>
      <p:sp>
        <p:nvSpPr>
          <p:cNvPr id="11" name="CuadroTexto 10">
            <a:hlinkClick r:id="rId2" action="ppaction://hlinksldjump"/>
          </p:cNvPr>
          <p:cNvSpPr txBox="1"/>
          <p:nvPr/>
        </p:nvSpPr>
        <p:spPr>
          <a:xfrm>
            <a:off x="8128000" y="6555636"/>
            <a:ext cx="101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Century Gothic"/>
                <a:cs typeface="Century Gothic"/>
              </a:rPr>
              <a:t>FPG MA2018</a:t>
            </a:r>
          </a:p>
        </p:txBody>
      </p:sp>
      <p:sp>
        <p:nvSpPr>
          <p:cNvPr id="5" name="CuadroTexto 4">
            <a:hlinkClick r:id="rId3" action="ppaction://hlinksldjump"/>
          </p:cNvPr>
          <p:cNvSpPr txBox="1"/>
          <p:nvPr/>
        </p:nvSpPr>
        <p:spPr>
          <a:xfrm>
            <a:off x="1865024" y="1851849"/>
            <a:ext cx="5638800" cy="1077218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 anchor="b">
            <a:spAutoFit/>
          </a:bodyPr>
          <a:lstStyle/>
          <a:p>
            <a:r>
              <a:rPr lang="es-ES" sz="3200" dirty="0" smtClean="0"/>
              <a:t>HORARIOS DE CURSOS DE INFORMÁTICA</a:t>
            </a:r>
            <a:endParaRPr lang="es-ES" sz="3200" dirty="0"/>
          </a:p>
        </p:txBody>
      </p:sp>
      <p:sp>
        <p:nvSpPr>
          <p:cNvPr id="7" name="CuadroTexto 6">
            <a:hlinkClick r:id="rId4" action="ppaction://hlinksldjump"/>
          </p:cNvPr>
          <p:cNvSpPr txBox="1"/>
          <p:nvPr/>
        </p:nvSpPr>
        <p:spPr>
          <a:xfrm>
            <a:off x="1865024" y="3416300"/>
            <a:ext cx="5638800" cy="1077218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HORARIOS DE CURSOS DE ENVEJECIMIENTO ACTIVO</a:t>
            </a:r>
            <a:endParaRPr lang="es-ES" sz="3200" dirty="0"/>
          </a:p>
        </p:txBody>
      </p:sp>
      <p:sp>
        <p:nvSpPr>
          <p:cNvPr id="10" name="Flecha derecha 9">
            <a:hlinkClick r:id="rId5" action="ppaction://hlinksldjump"/>
          </p:cNvPr>
          <p:cNvSpPr/>
          <p:nvPr/>
        </p:nvSpPr>
        <p:spPr>
          <a:xfrm rot="16200000">
            <a:off x="390294" y="57944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Flecha derecha 11">
            <a:hlinkClick r:id="rId5" action="ppaction://hlinksldjump"/>
          </p:cNvPr>
          <p:cNvSpPr/>
          <p:nvPr/>
        </p:nvSpPr>
        <p:spPr>
          <a:xfrm rot="10800000">
            <a:off x="974494" y="57944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hlinkClick r:id="rId2" action="ppaction://hlinksldjump"/>
          </p:cNvPr>
          <p:cNvSpPr txBox="1"/>
          <p:nvPr/>
        </p:nvSpPr>
        <p:spPr>
          <a:xfrm>
            <a:off x="254000" y="6183178"/>
            <a:ext cx="5765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INICIO</a:t>
            </a:r>
            <a:endParaRPr lang="es-ES" sz="1000" dirty="0"/>
          </a:p>
        </p:txBody>
      </p:sp>
      <p:sp>
        <p:nvSpPr>
          <p:cNvPr id="3" name="CuadroTexto 2">
            <a:hlinkClick r:id="rId2" action="ppaction://hlinksldjump"/>
          </p:cNvPr>
          <p:cNvSpPr txBox="1"/>
          <p:nvPr/>
        </p:nvSpPr>
        <p:spPr>
          <a:xfrm>
            <a:off x="830525" y="6183178"/>
            <a:ext cx="6026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ATRAS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89426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hlinkClick r:id="rId2" action="ppaction://hlinksldjump"/>
          </p:cNvPr>
          <p:cNvSpPr txBox="1"/>
          <p:nvPr/>
        </p:nvSpPr>
        <p:spPr>
          <a:xfrm>
            <a:off x="0" y="12700"/>
            <a:ext cx="9144000" cy="685800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>
            <a:hlinkClick r:id="rId2" action="ppaction://hlinksldjump"/>
          </p:cNvPr>
          <p:cNvSpPr txBox="1"/>
          <p:nvPr/>
        </p:nvSpPr>
        <p:spPr>
          <a:xfrm>
            <a:off x="8128000" y="6555636"/>
            <a:ext cx="101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Century Gothic"/>
                <a:cs typeface="Century Gothic"/>
              </a:rPr>
              <a:t>FPG MA2018</a:t>
            </a:r>
          </a:p>
        </p:txBody>
      </p:sp>
      <p:sp>
        <p:nvSpPr>
          <p:cNvPr id="28" name="CuadroTexto 27">
            <a:hlinkClick r:id="rId2" action="ppaction://hlinksldjump"/>
          </p:cNvPr>
          <p:cNvSpPr txBox="1"/>
          <p:nvPr/>
        </p:nvSpPr>
        <p:spPr>
          <a:xfrm>
            <a:off x="0" y="3123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solidFill>
                  <a:srgbClr val="FFFFFF"/>
                </a:solidFill>
              </a:rPr>
              <a:t>CURSOS DE INFORMÁTICA </a:t>
            </a:r>
            <a:endParaRPr lang="es-ES" sz="4800" dirty="0">
              <a:solidFill>
                <a:srgbClr val="FFFFFF"/>
              </a:solidFill>
            </a:endParaRPr>
          </a:p>
        </p:txBody>
      </p:sp>
      <p:sp>
        <p:nvSpPr>
          <p:cNvPr id="7" name="Flecha derecha 6">
            <a:hlinkClick r:id="rId3" action="ppaction://hlinksldjump"/>
          </p:cNvPr>
          <p:cNvSpPr/>
          <p:nvPr/>
        </p:nvSpPr>
        <p:spPr>
          <a:xfrm rot="16200000">
            <a:off x="390294" y="57944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lecha derecha 7">
            <a:hlinkClick r:id="rId4" action="ppaction://hlinksldjump"/>
          </p:cNvPr>
          <p:cNvSpPr/>
          <p:nvPr/>
        </p:nvSpPr>
        <p:spPr>
          <a:xfrm rot="10800000">
            <a:off x="974494" y="57817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hlinkClick r:id="rId2" action="ppaction://hlinksldjump"/>
          </p:cNvPr>
          <p:cNvSpPr txBox="1"/>
          <p:nvPr/>
        </p:nvSpPr>
        <p:spPr>
          <a:xfrm>
            <a:off x="228601" y="6151698"/>
            <a:ext cx="5765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INICIO</a:t>
            </a:r>
            <a:endParaRPr lang="es-ES" sz="1000" dirty="0"/>
          </a:p>
        </p:txBody>
      </p:sp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805126" y="6151698"/>
            <a:ext cx="6026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000" dirty="0" smtClean="0"/>
              <a:t>ATRÁS</a:t>
            </a:r>
            <a:endParaRPr lang="es-ES" sz="10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385936" y="1431260"/>
            <a:ext cx="4233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latin typeface="Century Gothic"/>
                <a:cs typeface="Century Gothic"/>
              </a:rPr>
              <a:t>INICIACIÓN A LA </a:t>
            </a:r>
          </a:p>
          <a:p>
            <a:pPr algn="r"/>
            <a:r>
              <a:rPr lang="es-ES" sz="2400" b="1" dirty="0" smtClean="0">
                <a:latin typeface="Century Gothic"/>
                <a:cs typeface="Century Gothic"/>
              </a:rPr>
              <a:t>INFORMÁTICA</a:t>
            </a:r>
            <a:endParaRPr lang="es-ES" sz="2400" b="1" dirty="0">
              <a:latin typeface="Century Gothic"/>
              <a:cs typeface="Century Gothic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619647" y="1412016"/>
            <a:ext cx="374318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Comienzo:     15</a:t>
            </a:r>
            <a:r>
              <a:rPr lang="es-ES_tradnl" sz="2400" dirty="0" smtClean="0"/>
              <a:t>-</a:t>
            </a:r>
            <a:r>
              <a:rPr lang="es-ES" sz="2400" dirty="0" smtClean="0"/>
              <a:t>10</a:t>
            </a:r>
            <a:r>
              <a:rPr lang="es-ES_tradnl" sz="2400" dirty="0"/>
              <a:t>-</a:t>
            </a:r>
            <a:r>
              <a:rPr lang="es-ES" sz="2400" dirty="0" smtClean="0"/>
              <a:t>2018</a:t>
            </a:r>
          </a:p>
          <a:p>
            <a:r>
              <a:rPr lang="es-ES" sz="2400" dirty="0" smtClean="0"/>
              <a:t>Finalización:  12-11-2018</a:t>
            </a:r>
          </a:p>
          <a:p>
            <a:r>
              <a:rPr lang="es-ES" sz="2400" dirty="0" smtClean="0"/>
              <a:t>Horas: 16</a:t>
            </a:r>
            <a:endParaRPr lang="es-ES" sz="2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28601" y="2683779"/>
            <a:ext cx="4391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2400" b="1" dirty="0" smtClean="0"/>
              <a:t>RECURSOS INFORMÁTICOS </a:t>
            </a:r>
          </a:p>
          <a:p>
            <a:pPr algn="r"/>
            <a:r>
              <a:rPr lang="es-ES" sz="2400" b="1" dirty="0" smtClean="0"/>
              <a:t>PARA VOLUNTARIOS</a:t>
            </a:r>
            <a:endParaRPr lang="es-ES" sz="24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619647" y="2673429"/>
            <a:ext cx="374318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Comienzo:     17</a:t>
            </a:r>
            <a:r>
              <a:rPr lang="es-ES_tradnl" sz="2400" dirty="0" smtClean="0"/>
              <a:t>-</a:t>
            </a:r>
            <a:r>
              <a:rPr lang="es-ES" sz="2400" dirty="0"/>
              <a:t>10</a:t>
            </a:r>
            <a:r>
              <a:rPr lang="es-ES_tradnl" sz="2400" dirty="0"/>
              <a:t>-</a:t>
            </a:r>
            <a:r>
              <a:rPr lang="es-ES" sz="2400" dirty="0"/>
              <a:t>2018</a:t>
            </a:r>
          </a:p>
          <a:p>
            <a:r>
              <a:rPr lang="es-ES" sz="2400" dirty="0" smtClean="0"/>
              <a:t>Finalización:  19-12-</a:t>
            </a:r>
            <a:r>
              <a:rPr lang="es-ES" sz="2400" dirty="0"/>
              <a:t>2018</a:t>
            </a:r>
          </a:p>
          <a:p>
            <a:r>
              <a:rPr lang="es-ES" sz="2400" dirty="0" smtClean="0"/>
              <a:t>Horas: 18</a:t>
            </a:r>
            <a:endParaRPr lang="es-ES" sz="24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329581" y="4040713"/>
            <a:ext cx="4219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2400" b="1" dirty="0" smtClean="0"/>
              <a:t>COMUNÍCATE POR LA RED</a:t>
            </a:r>
            <a:endParaRPr lang="es-ES" sz="2400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4619647" y="4018248"/>
            <a:ext cx="364069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Comienzo:     16</a:t>
            </a:r>
            <a:r>
              <a:rPr lang="es-ES_tradnl" sz="2400" dirty="0" smtClean="0"/>
              <a:t>-</a:t>
            </a:r>
            <a:r>
              <a:rPr lang="es-ES" sz="2400" dirty="0" smtClean="0"/>
              <a:t>11</a:t>
            </a:r>
            <a:r>
              <a:rPr lang="es-ES_tradnl" sz="2400" dirty="0" smtClean="0"/>
              <a:t>-</a:t>
            </a:r>
            <a:r>
              <a:rPr lang="es-ES" sz="2400" dirty="0"/>
              <a:t>2018</a:t>
            </a:r>
          </a:p>
          <a:p>
            <a:r>
              <a:rPr lang="es-ES" sz="2400" dirty="0" smtClean="0"/>
              <a:t>Finalización:  31-</a:t>
            </a:r>
            <a:r>
              <a:rPr lang="es-ES" sz="2400" dirty="0"/>
              <a:t>12-2018</a:t>
            </a:r>
          </a:p>
          <a:p>
            <a:r>
              <a:rPr lang="es-ES" sz="2400" dirty="0" smtClean="0"/>
              <a:t>Horas: 24</a:t>
            </a:r>
            <a:endParaRPr lang="es-ES" sz="24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2490563" y="5355307"/>
            <a:ext cx="4790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- Periodo de inscripción abierto.</a:t>
            </a:r>
          </a:p>
          <a:p>
            <a:r>
              <a:rPr lang="es-ES" dirty="0" smtClean="0"/>
              <a:t>- Pedir solicitudes en conserjería.</a:t>
            </a:r>
          </a:p>
          <a:p>
            <a:r>
              <a:rPr lang="es-ES" dirty="0" smtClean="0"/>
              <a:t>- Se ira llamando por orden de entrega de </a:t>
            </a:r>
          </a:p>
          <a:p>
            <a:r>
              <a:rPr lang="es-ES" dirty="0" smtClean="0"/>
              <a:t>  solicitudes en </a:t>
            </a:r>
            <a:r>
              <a:rPr lang="es-ES" dirty="0" err="1" smtClean="0"/>
              <a:t>consertjería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562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hlinkClick r:id="rId2" action="ppaction://hlinksldjump"/>
          </p:cNvPr>
          <p:cNvSpPr txBox="1"/>
          <p:nvPr/>
        </p:nvSpPr>
        <p:spPr>
          <a:xfrm>
            <a:off x="1" y="12699"/>
            <a:ext cx="9168288" cy="6699039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>
            <a:hlinkClick r:id="rId2" action="ppaction://hlinksldjump"/>
          </p:cNvPr>
          <p:cNvSpPr txBox="1"/>
          <p:nvPr/>
        </p:nvSpPr>
        <p:spPr>
          <a:xfrm>
            <a:off x="24289" y="453598"/>
            <a:ext cx="9119711" cy="830997"/>
          </a:xfrm>
          <a:prstGeom prst="rect">
            <a:avLst/>
          </a:prstGeom>
          <a:solidFill>
            <a:srgbClr val="008000"/>
          </a:solidFill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solidFill>
                  <a:srgbClr val="FFFFFF"/>
                </a:solidFill>
              </a:rPr>
              <a:t>CURSOS</a:t>
            </a:r>
          </a:p>
        </p:txBody>
      </p:sp>
      <p:sp>
        <p:nvSpPr>
          <p:cNvPr id="11" name="CuadroTexto 10">
            <a:hlinkClick r:id="rId2" action="ppaction://hlinksldjump"/>
          </p:cNvPr>
          <p:cNvSpPr txBox="1"/>
          <p:nvPr/>
        </p:nvSpPr>
        <p:spPr>
          <a:xfrm>
            <a:off x="8128000" y="6555636"/>
            <a:ext cx="101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Century Gothic"/>
                <a:cs typeface="Century Gothic"/>
              </a:rPr>
              <a:t>FPG MA2018</a:t>
            </a:r>
          </a:p>
        </p:txBody>
      </p:sp>
      <p:sp>
        <p:nvSpPr>
          <p:cNvPr id="5" name="CuadroTexto 4">
            <a:hlinkClick r:id="rId2" action="ppaction://hlinksldjump"/>
          </p:cNvPr>
          <p:cNvSpPr txBox="1"/>
          <p:nvPr/>
        </p:nvSpPr>
        <p:spPr>
          <a:xfrm>
            <a:off x="1433224" y="2353389"/>
            <a:ext cx="7823200" cy="58477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s-ES" sz="3200" dirty="0" smtClean="0"/>
              <a:t>CURSOS DE INFORMÁTICA</a:t>
            </a:r>
            <a:endParaRPr lang="es-ES" sz="3200" dirty="0"/>
          </a:p>
        </p:txBody>
      </p:sp>
      <p:sp>
        <p:nvSpPr>
          <p:cNvPr id="7" name="CuadroTexto 6">
            <a:hlinkClick r:id="rId2" action="ppaction://hlinksldjump"/>
          </p:cNvPr>
          <p:cNvSpPr txBox="1"/>
          <p:nvPr/>
        </p:nvSpPr>
        <p:spPr>
          <a:xfrm>
            <a:off x="1433224" y="3860800"/>
            <a:ext cx="782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CURSOS DE ENVEJECIMIENTO ACTIVO</a:t>
            </a:r>
            <a:endParaRPr lang="es-ES" sz="3200" dirty="0"/>
          </a:p>
        </p:txBody>
      </p:sp>
      <p:sp>
        <p:nvSpPr>
          <p:cNvPr id="9" name="Elipse 8">
            <a:hlinkClick r:id="rId3" action="ppaction://hlinksldjump"/>
          </p:cNvPr>
          <p:cNvSpPr/>
          <p:nvPr/>
        </p:nvSpPr>
        <p:spPr>
          <a:xfrm>
            <a:off x="857456" y="2489200"/>
            <a:ext cx="330200" cy="410865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>
            <a:hlinkClick r:id="rId4" action="ppaction://hlinksldjump"/>
          </p:cNvPr>
          <p:cNvSpPr/>
          <p:nvPr/>
        </p:nvSpPr>
        <p:spPr>
          <a:xfrm>
            <a:off x="835462" y="3911600"/>
            <a:ext cx="330200" cy="410865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 derecha 9">
            <a:hlinkClick r:id="rId5" action="ppaction://hlinksldjump"/>
          </p:cNvPr>
          <p:cNvSpPr/>
          <p:nvPr/>
        </p:nvSpPr>
        <p:spPr>
          <a:xfrm rot="16200000">
            <a:off x="390294" y="57944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Flecha derecha 11">
            <a:hlinkClick r:id="rId5" action="ppaction://hlinksldjump"/>
          </p:cNvPr>
          <p:cNvSpPr/>
          <p:nvPr/>
        </p:nvSpPr>
        <p:spPr>
          <a:xfrm rot="10800000">
            <a:off x="974494" y="57944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hlinkClick r:id="rId2" action="ppaction://hlinksldjump"/>
          </p:cNvPr>
          <p:cNvSpPr txBox="1"/>
          <p:nvPr/>
        </p:nvSpPr>
        <p:spPr>
          <a:xfrm>
            <a:off x="254000" y="6183178"/>
            <a:ext cx="5765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INICIO</a:t>
            </a:r>
            <a:endParaRPr lang="es-ES" sz="1000" dirty="0"/>
          </a:p>
        </p:txBody>
      </p:sp>
      <p:sp>
        <p:nvSpPr>
          <p:cNvPr id="3" name="CuadroTexto 2">
            <a:hlinkClick r:id="rId2" action="ppaction://hlinksldjump"/>
          </p:cNvPr>
          <p:cNvSpPr txBox="1"/>
          <p:nvPr/>
        </p:nvSpPr>
        <p:spPr>
          <a:xfrm>
            <a:off x="830525" y="6183178"/>
            <a:ext cx="6026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ATRAS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984271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hlinkClick r:id="rId2" action="ppaction://hlinksldjump"/>
          </p:cNvPr>
          <p:cNvSpPr txBox="1"/>
          <p:nvPr/>
        </p:nvSpPr>
        <p:spPr>
          <a:xfrm>
            <a:off x="0" y="-31961"/>
            <a:ext cx="9144000" cy="685800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>
            <a:hlinkClick r:id="rId2" action="ppaction://hlinksldjump"/>
          </p:cNvPr>
          <p:cNvSpPr txBox="1"/>
          <p:nvPr/>
        </p:nvSpPr>
        <p:spPr>
          <a:xfrm>
            <a:off x="8128000" y="6555636"/>
            <a:ext cx="101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Century Gothic"/>
                <a:cs typeface="Century Gothic"/>
              </a:rPr>
              <a:t>FPG MA2018</a:t>
            </a:r>
          </a:p>
        </p:txBody>
      </p:sp>
      <p:sp>
        <p:nvSpPr>
          <p:cNvPr id="5" name="CuadroTexto 4">
            <a:hlinkClick r:id="rId3" action="ppaction://hlinksldjump"/>
          </p:cNvPr>
          <p:cNvSpPr txBox="1"/>
          <p:nvPr/>
        </p:nvSpPr>
        <p:spPr>
          <a:xfrm>
            <a:off x="228600" y="1337348"/>
            <a:ext cx="4660900" cy="46166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b="1" dirty="0">
                <a:solidFill>
                  <a:srgbClr val="FFFFFF"/>
                </a:solidFill>
              </a:rPr>
              <a:t>INÍCIATE A LA INFORMÁTICA</a:t>
            </a:r>
          </a:p>
        </p:txBody>
      </p:sp>
      <p:sp>
        <p:nvSpPr>
          <p:cNvPr id="9" name="CuadroTexto 8">
            <a:hlinkClick r:id="rId4" action="ppaction://hlinksldjump"/>
          </p:cNvPr>
          <p:cNvSpPr txBox="1"/>
          <p:nvPr/>
        </p:nvSpPr>
        <p:spPr>
          <a:xfrm>
            <a:off x="2349500" y="2212468"/>
            <a:ext cx="6590188" cy="46166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b="1" dirty="0">
                <a:solidFill>
                  <a:srgbClr val="FFFFFF"/>
                </a:solidFill>
              </a:rPr>
              <a:t>CREA Y DISEÑA DOCUMENTOS DE TEXTO</a:t>
            </a:r>
          </a:p>
        </p:txBody>
      </p:sp>
      <p:sp>
        <p:nvSpPr>
          <p:cNvPr id="20" name="CuadroTexto 19">
            <a:hlinkClick r:id="rId5" action="ppaction://hlinksldjump"/>
          </p:cNvPr>
          <p:cNvSpPr txBox="1"/>
          <p:nvPr/>
        </p:nvSpPr>
        <p:spPr>
          <a:xfrm>
            <a:off x="228600" y="3039764"/>
            <a:ext cx="8711088" cy="46166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b="1" dirty="0">
                <a:solidFill>
                  <a:srgbClr val="FFFFFF"/>
                </a:solidFill>
              </a:rPr>
              <a:t>RETOQUE </a:t>
            </a:r>
            <a:r>
              <a:rPr lang="es-ES" sz="2400" b="1" dirty="0" smtClean="0">
                <a:solidFill>
                  <a:srgbClr val="FFFFFF"/>
                </a:solidFill>
              </a:rPr>
              <a:t>FOTOGRÁFICO-PRESENTACIONES </a:t>
            </a:r>
            <a:r>
              <a:rPr lang="es-ES" sz="2400" b="1" dirty="0">
                <a:solidFill>
                  <a:srgbClr val="FFFFFF"/>
                </a:solidFill>
              </a:rPr>
              <a:t>DIGITALES</a:t>
            </a:r>
          </a:p>
        </p:txBody>
      </p:sp>
      <p:sp>
        <p:nvSpPr>
          <p:cNvPr id="21" name="CuadroTexto 20">
            <a:hlinkClick r:id="rId6" action="ppaction://hlinksldjump"/>
          </p:cNvPr>
          <p:cNvSpPr txBox="1"/>
          <p:nvPr/>
        </p:nvSpPr>
        <p:spPr>
          <a:xfrm>
            <a:off x="5803900" y="3894246"/>
            <a:ext cx="3135789" cy="46166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FFFF"/>
                </a:solidFill>
              </a:rPr>
              <a:t>REDES SOCIALES</a:t>
            </a:r>
          </a:p>
        </p:txBody>
      </p:sp>
      <p:sp>
        <p:nvSpPr>
          <p:cNvPr id="22" name="CuadroTexto 21">
            <a:hlinkClick r:id="rId7" action="ppaction://hlinksldjump"/>
          </p:cNvPr>
          <p:cNvSpPr txBox="1"/>
          <p:nvPr/>
        </p:nvSpPr>
        <p:spPr>
          <a:xfrm>
            <a:off x="228600" y="4763248"/>
            <a:ext cx="6096000" cy="46166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b="1" dirty="0">
                <a:solidFill>
                  <a:srgbClr val="FFFFFF"/>
                </a:solidFill>
              </a:rPr>
              <a:t>INCORPORA INTERNET A TU DÍA A DÍA</a:t>
            </a:r>
          </a:p>
        </p:txBody>
      </p:sp>
      <p:sp>
        <p:nvSpPr>
          <p:cNvPr id="23" name="CuadroTexto 22">
            <a:hlinkClick r:id="rId2" action="ppaction://hlinksldjump"/>
          </p:cNvPr>
          <p:cNvSpPr txBox="1"/>
          <p:nvPr/>
        </p:nvSpPr>
        <p:spPr>
          <a:xfrm>
            <a:off x="228600" y="3914992"/>
            <a:ext cx="5359400" cy="461665"/>
          </a:xfrm>
          <a:prstGeom prst="rect">
            <a:avLst/>
          </a:prstGeom>
          <a:solidFill>
            <a:srgbClr val="FFFFFF"/>
          </a:solidFill>
          <a:ln w="762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2400" dirty="0"/>
          </a:p>
        </p:txBody>
      </p:sp>
      <p:sp>
        <p:nvSpPr>
          <p:cNvPr id="24" name="CuadroTexto 23">
            <a:hlinkClick r:id="rId2" action="ppaction://hlinksldjump"/>
          </p:cNvPr>
          <p:cNvSpPr txBox="1"/>
          <p:nvPr/>
        </p:nvSpPr>
        <p:spPr>
          <a:xfrm>
            <a:off x="6565900" y="4767429"/>
            <a:ext cx="2373789" cy="461665"/>
          </a:xfrm>
          <a:prstGeom prst="rect">
            <a:avLst/>
          </a:prstGeom>
          <a:solidFill>
            <a:srgbClr val="FFFFFF"/>
          </a:solidFill>
          <a:ln w="762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2400" dirty="0"/>
          </a:p>
        </p:txBody>
      </p:sp>
      <p:sp>
        <p:nvSpPr>
          <p:cNvPr id="25" name="CuadroTexto 24">
            <a:hlinkClick r:id="rId2" action="ppaction://hlinksldjump"/>
          </p:cNvPr>
          <p:cNvSpPr txBox="1"/>
          <p:nvPr/>
        </p:nvSpPr>
        <p:spPr>
          <a:xfrm>
            <a:off x="228600" y="2212468"/>
            <a:ext cx="1879600" cy="461665"/>
          </a:xfrm>
          <a:prstGeom prst="rect">
            <a:avLst/>
          </a:prstGeom>
          <a:solidFill>
            <a:srgbClr val="FFFFFF"/>
          </a:solidFill>
          <a:ln w="762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2400" dirty="0"/>
          </a:p>
        </p:txBody>
      </p:sp>
      <p:sp>
        <p:nvSpPr>
          <p:cNvPr id="27" name="CuadroTexto 26">
            <a:hlinkClick r:id="rId2" action="ppaction://hlinksldjump"/>
          </p:cNvPr>
          <p:cNvSpPr txBox="1"/>
          <p:nvPr/>
        </p:nvSpPr>
        <p:spPr>
          <a:xfrm>
            <a:off x="5143500" y="1337348"/>
            <a:ext cx="3796188" cy="461665"/>
          </a:xfrm>
          <a:prstGeom prst="rect">
            <a:avLst/>
          </a:prstGeom>
          <a:solidFill>
            <a:schemeClr val="tx1"/>
          </a:solidFill>
          <a:ln w="762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2400" dirty="0"/>
          </a:p>
        </p:txBody>
      </p:sp>
      <p:sp>
        <p:nvSpPr>
          <p:cNvPr id="28" name="CuadroTexto 27">
            <a:hlinkClick r:id="rId2" action="ppaction://hlinksldjump"/>
          </p:cNvPr>
          <p:cNvSpPr txBox="1"/>
          <p:nvPr/>
        </p:nvSpPr>
        <p:spPr>
          <a:xfrm>
            <a:off x="0" y="10743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solidFill>
                  <a:srgbClr val="FFFFFF"/>
                </a:solidFill>
              </a:rPr>
              <a:t>CURSOS DE INFORMÁTICA</a:t>
            </a:r>
            <a:endParaRPr lang="es-ES" sz="4800" dirty="0">
              <a:solidFill>
                <a:srgbClr val="FFFFFF"/>
              </a:solidFill>
            </a:endParaRPr>
          </a:p>
        </p:txBody>
      </p:sp>
      <p:sp>
        <p:nvSpPr>
          <p:cNvPr id="15" name="Flecha derecha 14">
            <a:hlinkClick r:id="rId8" action="ppaction://hlinksldjump"/>
          </p:cNvPr>
          <p:cNvSpPr/>
          <p:nvPr/>
        </p:nvSpPr>
        <p:spPr>
          <a:xfrm rot="16200000">
            <a:off x="390294" y="57817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Flecha derecha 15">
            <a:hlinkClick r:id="rId9" action="ppaction://hlinksldjump"/>
          </p:cNvPr>
          <p:cNvSpPr/>
          <p:nvPr/>
        </p:nvSpPr>
        <p:spPr>
          <a:xfrm rot="10800000">
            <a:off x="974494" y="57817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>
            <a:hlinkClick r:id="rId2" action="ppaction://hlinksldjump"/>
          </p:cNvPr>
          <p:cNvSpPr txBox="1"/>
          <p:nvPr/>
        </p:nvSpPr>
        <p:spPr>
          <a:xfrm>
            <a:off x="254000" y="6183178"/>
            <a:ext cx="5765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INICIO</a:t>
            </a:r>
            <a:endParaRPr lang="es-ES" sz="1000" dirty="0"/>
          </a:p>
        </p:txBody>
      </p:sp>
      <p:sp>
        <p:nvSpPr>
          <p:cNvPr id="2" name="CuadroTexto 1">
            <a:hlinkClick r:id="rId2" action="ppaction://hlinksldjump"/>
          </p:cNvPr>
          <p:cNvSpPr txBox="1"/>
          <p:nvPr/>
        </p:nvSpPr>
        <p:spPr>
          <a:xfrm>
            <a:off x="830525" y="6183178"/>
            <a:ext cx="6026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ATRAS</a:t>
            </a:r>
          </a:p>
        </p:txBody>
      </p:sp>
    </p:spTree>
    <p:extLst>
      <p:ext uri="{BB962C8B-B14F-4D97-AF65-F5344CB8AC3E}">
        <p14:creationId xmlns:p14="http://schemas.microsoft.com/office/powerpoint/2010/main" val="33443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hlinkClick r:id="rId2" action="ppaction://hlinksldjump"/>
          </p:cNvPr>
          <p:cNvSpPr txBox="1"/>
          <p:nvPr/>
        </p:nvSpPr>
        <p:spPr>
          <a:xfrm>
            <a:off x="0" y="-57361"/>
            <a:ext cx="9144000" cy="685800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>
            <a:hlinkClick r:id="rId2" action="ppaction://hlinksldjump"/>
          </p:cNvPr>
          <p:cNvSpPr txBox="1"/>
          <p:nvPr/>
        </p:nvSpPr>
        <p:spPr>
          <a:xfrm>
            <a:off x="8128000" y="6555636"/>
            <a:ext cx="101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Century Gothic"/>
                <a:cs typeface="Century Gothic"/>
              </a:rPr>
              <a:t>FPG MA2018</a:t>
            </a:r>
          </a:p>
        </p:txBody>
      </p:sp>
      <p:sp>
        <p:nvSpPr>
          <p:cNvPr id="28" name="CuadroTexto 27">
            <a:hlinkClick r:id="rId2" action="ppaction://hlinksldjump"/>
          </p:cNvPr>
          <p:cNvSpPr txBox="1"/>
          <p:nvPr/>
        </p:nvSpPr>
        <p:spPr>
          <a:xfrm>
            <a:off x="228601" y="-31961"/>
            <a:ext cx="8711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solidFill>
                  <a:srgbClr val="FFFFFF"/>
                </a:solidFill>
              </a:rPr>
              <a:t>CURSOS DE ENVEJECIMIENTO ACTIVO</a:t>
            </a:r>
            <a:endParaRPr lang="es-ES" sz="4800" dirty="0">
              <a:solidFill>
                <a:srgbClr val="FFFFFF"/>
              </a:solidFill>
            </a:endParaRPr>
          </a:p>
        </p:txBody>
      </p:sp>
      <p:sp>
        <p:nvSpPr>
          <p:cNvPr id="3" name="CuadroTexto 2">
            <a:hlinkClick r:id="rId2" action="ppaction://hlinksldjump"/>
          </p:cNvPr>
          <p:cNvSpPr txBox="1"/>
          <p:nvPr/>
        </p:nvSpPr>
        <p:spPr>
          <a:xfrm>
            <a:off x="2946400" y="1681420"/>
            <a:ext cx="3698448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Vivir en positivo</a:t>
            </a:r>
          </a:p>
          <a:p>
            <a:endParaRPr lang="es-ES" sz="1400" dirty="0"/>
          </a:p>
          <a:p>
            <a:r>
              <a:rPr lang="es-ES" sz="2800" dirty="0" smtClean="0"/>
              <a:t>Vivir como yo quiero</a:t>
            </a:r>
          </a:p>
          <a:p>
            <a:endParaRPr lang="es-ES" sz="1400" dirty="0"/>
          </a:p>
          <a:p>
            <a:r>
              <a:rPr lang="es-ES" sz="2800" dirty="0" smtClean="0"/>
              <a:t>En forma</a:t>
            </a:r>
          </a:p>
          <a:p>
            <a:endParaRPr lang="es-ES" sz="1400" dirty="0"/>
          </a:p>
          <a:p>
            <a:r>
              <a:rPr lang="es-ES" sz="2800" dirty="0" smtClean="0"/>
              <a:t>Alimenta tu bienestar</a:t>
            </a:r>
          </a:p>
          <a:p>
            <a:endParaRPr lang="es-ES" sz="1400" dirty="0"/>
          </a:p>
          <a:p>
            <a:r>
              <a:rPr lang="es-ES" sz="2800" dirty="0" smtClean="0"/>
              <a:t>El buen trato al mayor</a:t>
            </a:r>
          </a:p>
          <a:p>
            <a:endParaRPr lang="es-ES" sz="1400" dirty="0"/>
          </a:p>
          <a:p>
            <a:r>
              <a:rPr lang="es-ES" sz="2800" dirty="0" smtClean="0"/>
              <a:t>Entrena</a:t>
            </a:r>
          </a:p>
        </p:txBody>
      </p:sp>
      <p:sp>
        <p:nvSpPr>
          <p:cNvPr id="16" name="Elipse 15">
            <a:hlinkClick r:id="rId2" action="ppaction://hlinksldjump"/>
          </p:cNvPr>
          <p:cNvSpPr/>
          <p:nvPr/>
        </p:nvSpPr>
        <p:spPr>
          <a:xfrm>
            <a:off x="2273300" y="1784002"/>
            <a:ext cx="330200" cy="410865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hlinkClick r:id="rId2" action="ppaction://hlinksldjump"/>
          </p:cNvPr>
          <p:cNvSpPr/>
          <p:nvPr/>
        </p:nvSpPr>
        <p:spPr>
          <a:xfrm>
            <a:off x="2273300" y="2387599"/>
            <a:ext cx="330200" cy="410865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>
            <a:hlinkClick r:id="rId2" action="ppaction://hlinksldjump"/>
          </p:cNvPr>
          <p:cNvSpPr/>
          <p:nvPr/>
        </p:nvSpPr>
        <p:spPr>
          <a:xfrm>
            <a:off x="2273300" y="3043535"/>
            <a:ext cx="330200" cy="410865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Elipse 18">
            <a:hlinkClick r:id="rId2" action="ppaction://hlinksldjump"/>
          </p:cNvPr>
          <p:cNvSpPr/>
          <p:nvPr/>
        </p:nvSpPr>
        <p:spPr>
          <a:xfrm>
            <a:off x="2273300" y="3719708"/>
            <a:ext cx="330200" cy="410865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lipse 25">
            <a:hlinkClick r:id="rId2" action="ppaction://hlinksldjump"/>
          </p:cNvPr>
          <p:cNvSpPr/>
          <p:nvPr/>
        </p:nvSpPr>
        <p:spPr>
          <a:xfrm>
            <a:off x="2273300" y="4317302"/>
            <a:ext cx="330200" cy="410865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Elipse 28">
            <a:hlinkClick r:id="rId2" action="ppaction://hlinksldjump"/>
          </p:cNvPr>
          <p:cNvSpPr/>
          <p:nvPr/>
        </p:nvSpPr>
        <p:spPr>
          <a:xfrm>
            <a:off x="2273300" y="4972684"/>
            <a:ext cx="330200" cy="410865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lecha derecha 20">
            <a:hlinkClick r:id="rId3" action="ppaction://hlinksldjump"/>
          </p:cNvPr>
          <p:cNvSpPr/>
          <p:nvPr/>
        </p:nvSpPr>
        <p:spPr>
          <a:xfrm rot="16200000">
            <a:off x="390294" y="57817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Flecha derecha 21">
            <a:hlinkClick r:id="rId4" action="ppaction://hlinksldjump"/>
          </p:cNvPr>
          <p:cNvSpPr/>
          <p:nvPr/>
        </p:nvSpPr>
        <p:spPr>
          <a:xfrm rot="10800000">
            <a:off x="974494" y="57817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hlinkClick r:id="rId2" action="ppaction://hlinksldjump"/>
          </p:cNvPr>
          <p:cNvSpPr txBox="1"/>
          <p:nvPr/>
        </p:nvSpPr>
        <p:spPr>
          <a:xfrm>
            <a:off x="228601" y="6163389"/>
            <a:ext cx="5765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INICIO</a:t>
            </a:r>
            <a:endParaRPr lang="es-ES" sz="1000" dirty="0"/>
          </a:p>
        </p:txBody>
      </p:sp>
      <p:sp>
        <p:nvSpPr>
          <p:cNvPr id="7" name="CuadroTexto 6">
            <a:hlinkClick r:id="rId2" action="ppaction://hlinksldjump"/>
          </p:cNvPr>
          <p:cNvSpPr txBox="1"/>
          <p:nvPr/>
        </p:nvSpPr>
        <p:spPr>
          <a:xfrm>
            <a:off x="805126" y="6186304"/>
            <a:ext cx="6026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000" dirty="0" smtClean="0"/>
              <a:t>ATRÁS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323361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hlinkClick r:id="rId2" action="ppaction://hlinksldjump"/>
          </p:cNvPr>
          <p:cNvSpPr txBox="1"/>
          <p:nvPr/>
        </p:nvSpPr>
        <p:spPr>
          <a:xfrm>
            <a:off x="0" y="12700"/>
            <a:ext cx="9144000" cy="685800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>
            <a:hlinkClick r:id="rId2" action="ppaction://hlinksldjump"/>
          </p:cNvPr>
          <p:cNvSpPr txBox="1"/>
          <p:nvPr/>
        </p:nvSpPr>
        <p:spPr>
          <a:xfrm>
            <a:off x="8128000" y="6555636"/>
            <a:ext cx="101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Century Gothic"/>
                <a:cs typeface="Century Gothic"/>
              </a:rPr>
              <a:t>FPG MA2018</a:t>
            </a:r>
          </a:p>
        </p:txBody>
      </p:sp>
      <p:sp>
        <p:nvSpPr>
          <p:cNvPr id="28" name="CuadroTexto 27">
            <a:hlinkClick r:id="rId2" action="ppaction://hlinksldjump"/>
          </p:cNvPr>
          <p:cNvSpPr txBox="1"/>
          <p:nvPr/>
        </p:nvSpPr>
        <p:spPr>
          <a:xfrm>
            <a:off x="228601" y="349799"/>
            <a:ext cx="8711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solidFill>
                  <a:srgbClr val="FFFFFF"/>
                </a:solidFill>
              </a:rPr>
              <a:t>CURSOS DE ENVEJECIMIENTO ACTIVO</a:t>
            </a:r>
            <a:endParaRPr lang="es-ES" sz="4800" dirty="0">
              <a:solidFill>
                <a:srgbClr val="FFFFFF"/>
              </a:solidFill>
            </a:endParaRPr>
          </a:p>
        </p:txBody>
      </p:sp>
      <p:sp>
        <p:nvSpPr>
          <p:cNvPr id="3" name="CuadroTexto 2">
            <a:hlinkClick r:id="rId2" action="ppaction://hlinksldjump"/>
          </p:cNvPr>
          <p:cNvSpPr txBox="1"/>
          <p:nvPr/>
        </p:nvSpPr>
        <p:spPr>
          <a:xfrm>
            <a:off x="723900" y="3138518"/>
            <a:ext cx="77995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Para cualquier tipo de información acerca de los horarios de </a:t>
            </a:r>
            <a:r>
              <a:rPr lang="es-ES" sz="2800" dirty="0" smtClean="0"/>
              <a:t>estos cursos, </a:t>
            </a:r>
            <a:r>
              <a:rPr lang="es-ES" sz="2800" dirty="0" err="1" smtClean="0"/>
              <a:t>dirijanse</a:t>
            </a:r>
            <a:r>
              <a:rPr lang="es-ES" sz="2800" dirty="0" smtClean="0"/>
              <a:t> por favor a la Trabajadora Social solicitando cita previa.</a:t>
            </a:r>
          </a:p>
          <a:p>
            <a:endParaRPr lang="es-ES" sz="2800" dirty="0" smtClean="0"/>
          </a:p>
          <a:p>
            <a:r>
              <a:rPr lang="es-ES" sz="2800" dirty="0" smtClean="0"/>
              <a:t>Muchas gracias</a:t>
            </a:r>
          </a:p>
        </p:txBody>
      </p:sp>
      <p:sp>
        <p:nvSpPr>
          <p:cNvPr id="7" name="Flecha derecha 6">
            <a:hlinkClick r:id="rId3" action="ppaction://hlinksldjump"/>
          </p:cNvPr>
          <p:cNvSpPr/>
          <p:nvPr/>
        </p:nvSpPr>
        <p:spPr>
          <a:xfrm rot="16200000">
            <a:off x="390294" y="57944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lecha derecha 7">
            <a:hlinkClick r:id="rId4" action="ppaction://hlinksldjump"/>
          </p:cNvPr>
          <p:cNvSpPr/>
          <p:nvPr/>
        </p:nvSpPr>
        <p:spPr>
          <a:xfrm rot="10800000">
            <a:off x="974494" y="57817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hlinkClick r:id="rId2" action="ppaction://hlinksldjump"/>
          </p:cNvPr>
          <p:cNvSpPr txBox="1"/>
          <p:nvPr/>
        </p:nvSpPr>
        <p:spPr>
          <a:xfrm>
            <a:off x="228601" y="6151698"/>
            <a:ext cx="5765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INICIO</a:t>
            </a:r>
            <a:endParaRPr lang="es-ES" sz="1000" dirty="0"/>
          </a:p>
        </p:txBody>
      </p:sp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805126" y="6151698"/>
            <a:ext cx="6026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000" dirty="0" smtClean="0"/>
              <a:t>ATRÁS</a:t>
            </a:r>
            <a:endParaRPr lang="es-ES" sz="1000" dirty="0"/>
          </a:p>
        </p:txBody>
      </p:sp>
      <p:sp>
        <p:nvSpPr>
          <p:cNvPr id="5" name="CuadroTexto 4">
            <a:hlinkClick r:id="rId2" action="ppaction://hlinksldjump"/>
          </p:cNvPr>
          <p:cNvSpPr txBox="1"/>
          <p:nvPr/>
        </p:nvSpPr>
        <p:spPr>
          <a:xfrm>
            <a:off x="0" y="192405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HORARIOS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55665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hlinkClick r:id="rId2" action="ppaction://hlinksldjump"/>
          </p:cNvPr>
          <p:cNvSpPr txBox="1"/>
          <p:nvPr/>
        </p:nvSpPr>
        <p:spPr>
          <a:xfrm>
            <a:off x="0" y="12700"/>
            <a:ext cx="9144000" cy="685800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4" name="Imagen 3" descr="IMG_20150224_115930-1600x1200-300x16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431" y="958808"/>
            <a:ext cx="5727700" cy="2876592"/>
          </a:xfrm>
          <a:prstGeom prst="rect">
            <a:avLst/>
          </a:prstGeom>
        </p:spPr>
      </p:pic>
      <p:sp>
        <p:nvSpPr>
          <p:cNvPr id="2" name="CuadroTexto 1">
            <a:hlinkClick r:id="rId2" action="ppaction://hlinksldjump"/>
          </p:cNvPr>
          <p:cNvSpPr txBox="1"/>
          <p:nvPr/>
        </p:nvSpPr>
        <p:spPr>
          <a:xfrm>
            <a:off x="457200" y="3947973"/>
            <a:ext cx="8267700" cy="1754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Curso destinado </a:t>
            </a:r>
            <a:r>
              <a:rPr lang="es-ES_tradnl" dirty="0" smtClean="0">
                <a:solidFill>
                  <a:schemeClr val="tx1"/>
                </a:solidFill>
              </a:rPr>
              <a:t>a </a:t>
            </a:r>
            <a:r>
              <a:rPr lang="es-ES_tradnl" dirty="0">
                <a:solidFill>
                  <a:schemeClr val="tx1"/>
                </a:solidFill>
              </a:rPr>
              <a:t>personas que se acercan por primera vez al mundo de la informática. Se muestra el uso de un </a:t>
            </a:r>
            <a:r>
              <a:rPr lang="es-ES_tradnl" dirty="0" smtClean="0">
                <a:solidFill>
                  <a:schemeClr val="tx1"/>
                </a:solidFill>
              </a:rPr>
              <a:t>ordenador : </a:t>
            </a:r>
            <a:r>
              <a:rPr lang="es-ES_tradnl" dirty="0">
                <a:solidFill>
                  <a:schemeClr val="tx1"/>
                </a:solidFill>
              </a:rPr>
              <a:t>La pantalla, el teclado, el ratón y la unidad central. Asimismo o</a:t>
            </a:r>
            <a:r>
              <a:rPr lang="es-ES_tradnl" dirty="0" smtClean="0">
                <a:solidFill>
                  <a:schemeClr val="tx1"/>
                </a:solidFill>
              </a:rPr>
              <a:t>s </a:t>
            </a:r>
            <a:r>
              <a:rPr lang="es-ES_tradnl" dirty="0">
                <a:solidFill>
                  <a:schemeClr val="tx1"/>
                </a:solidFill>
              </a:rPr>
              <a:t>mostramos en el curso como crear, modificar y </a:t>
            </a:r>
            <a:r>
              <a:rPr lang="es-ES_tradnl" dirty="0" smtClean="0">
                <a:solidFill>
                  <a:schemeClr val="tx1"/>
                </a:solidFill>
              </a:rPr>
              <a:t>eliminar ficheros </a:t>
            </a:r>
            <a:r>
              <a:rPr lang="es-ES_tradnl" dirty="0">
                <a:solidFill>
                  <a:schemeClr val="tx1"/>
                </a:solidFill>
              </a:rPr>
              <a:t>a partir de un programa de edición de texto.</a:t>
            </a:r>
          </a:p>
          <a:p>
            <a:r>
              <a:rPr lang="es-ES_tradnl" dirty="0">
                <a:solidFill>
                  <a:schemeClr val="tx1"/>
                </a:solidFill>
              </a:rPr>
              <a:t>Se introduce al alumnado en el mundo de la navegación por internet y en el uso básico del correo electrónico</a:t>
            </a:r>
            <a:r>
              <a:rPr lang="es-ES_tradnl" dirty="0" smtClean="0">
                <a:solidFill>
                  <a:schemeClr val="tx1"/>
                </a:solidFill>
              </a:rPr>
              <a:t>. Si quieres ver mas imágenes pinche</a:t>
            </a:r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11" name="CuadroTexto 10">
            <a:hlinkClick r:id="rId2" action="ppaction://hlinksldjump"/>
          </p:cNvPr>
          <p:cNvSpPr txBox="1"/>
          <p:nvPr/>
        </p:nvSpPr>
        <p:spPr>
          <a:xfrm>
            <a:off x="8128000" y="6579818"/>
            <a:ext cx="101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Century Gothic"/>
                <a:cs typeface="Century Gothic"/>
              </a:rPr>
              <a:t>FPG MA2018</a:t>
            </a:r>
          </a:p>
        </p:txBody>
      </p:sp>
      <p:pic>
        <p:nvPicPr>
          <p:cNvPr id="3" name="Imagen 2" descr="e2552971b6901c1de346aef997f2fa4a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1057254"/>
            <a:ext cx="927100" cy="927100"/>
          </a:xfrm>
          <a:prstGeom prst="rect">
            <a:avLst/>
          </a:prstGeom>
        </p:spPr>
      </p:pic>
      <p:sp>
        <p:nvSpPr>
          <p:cNvPr id="5" name="CuadroTexto 4">
            <a:hlinkClick r:id="rId2" action="ppaction://hlinksldjump"/>
          </p:cNvPr>
          <p:cNvSpPr txBox="1"/>
          <p:nvPr/>
        </p:nvSpPr>
        <p:spPr>
          <a:xfrm>
            <a:off x="7505700" y="2146299"/>
            <a:ext cx="152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CARLOS SÁNCHEZ</a:t>
            </a:r>
          </a:p>
          <a:p>
            <a:pPr algn="ctr"/>
            <a:r>
              <a:rPr lang="es-ES" sz="900" dirty="0" smtClean="0"/>
              <a:t>Responsable clases</a:t>
            </a:r>
          </a:p>
          <a:p>
            <a:pPr algn="ctr"/>
            <a:r>
              <a:rPr lang="es-ES" sz="900" dirty="0" smtClean="0"/>
              <a:t> de informática</a:t>
            </a:r>
            <a:endParaRPr lang="es-ES" sz="900" dirty="0"/>
          </a:p>
        </p:txBody>
      </p:sp>
      <p:sp>
        <p:nvSpPr>
          <p:cNvPr id="7" name="CuadroTexto 6">
            <a:hlinkClick r:id="rId2" action="ppaction://hlinksldjump"/>
          </p:cNvPr>
          <p:cNvSpPr txBox="1"/>
          <p:nvPr/>
        </p:nvSpPr>
        <p:spPr>
          <a:xfrm>
            <a:off x="0" y="6515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INÍCIATE A LA INFORMÁTICA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7404100" y="5753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5" name="Elipse 14">
            <a:hlinkClick r:id="rId5"/>
          </p:cNvPr>
          <p:cNvSpPr/>
          <p:nvPr/>
        </p:nvSpPr>
        <p:spPr>
          <a:xfrm>
            <a:off x="7766050" y="5435600"/>
            <a:ext cx="7239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200" dirty="0" smtClean="0"/>
              <a:t>aquí</a:t>
            </a:r>
            <a:endParaRPr lang="es-ES" sz="1200" dirty="0"/>
          </a:p>
        </p:txBody>
      </p:sp>
      <p:sp>
        <p:nvSpPr>
          <p:cNvPr id="12" name="Flecha derecha 11">
            <a:hlinkClick r:id="rId6" action="ppaction://hlinksldjump"/>
          </p:cNvPr>
          <p:cNvSpPr/>
          <p:nvPr/>
        </p:nvSpPr>
        <p:spPr>
          <a:xfrm rot="16200000">
            <a:off x="390294" y="57944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lecha derecha 12">
            <a:hlinkClick r:id="rId7" action="ppaction://hlinksldjump"/>
          </p:cNvPr>
          <p:cNvSpPr/>
          <p:nvPr/>
        </p:nvSpPr>
        <p:spPr>
          <a:xfrm rot="10800000">
            <a:off x="974494" y="57817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hlinkClick r:id="rId2" action="ppaction://hlinksldjump"/>
          </p:cNvPr>
          <p:cNvSpPr txBox="1"/>
          <p:nvPr/>
        </p:nvSpPr>
        <p:spPr>
          <a:xfrm>
            <a:off x="220836" y="6176089"/>
            <a:ext cx="5765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000" dirty="0" smtClean="0"/>
              <a:t>INICIO</a:t>
            </a:r>
            <a:endParaRPr lang="es-ES" sz="1000" dirty="0"/>
          </a:p>
        </p:txBody>
      </p:sp>
      <p:sp>
        <p:nvSpPr>
          <p:cNvPr id="9" name="CuadroTexto 8">
            <a:hlinkClick r:id="rId2" action="ppaction://hlinksldjump"/>
          </p:cNvPr>
          <p:cNvSpPr txBox="1"/>
          <p:nvPr/>
        </p:nvSpPr>
        <p:spPr>
          <a:xfrm>
            <a:off x="820732" y="6163389"/>
            <a:ext cx="6026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ATRÁS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771637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hlinkClick r:id="rId2" action="ppaction://hlinksldjump"/>
          </p:cNvPr>
          <p:cNvSpPr txBox="1"/>
          <p:nvPr/>
        </p:nvSpPr>
        <p:spPr>
          <a:xfrm>
            <a:off x="0" y="-34984"/>
            <a:ext cx="9144000" cy="685800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3" name="Imagen 12" descr="Captura de pantalla 2018-06-03 a las 18.02.5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956" y="1427797"/>
            <a:ext cx="3159687" cy="4538819"/>
          </a:xfrm>
          <a:prstGeom prst="rect">
            <a:avLst/>
          </a:prstGeom>
        </p:spPr>
      </p:pic>
      <p:sp>
        <p:nvSpPr>
          <p:cNvPr id="11" name="CuadroTexto 10">
            <a:hlinkClick r:id="rId2" action="ppaction://hlinksldjump"/>
          </p:cNvPr>
          <p:cNvSpPr txBox="1"/>
          <p:nvPr/>
        </p:nvSpPr>
        <p:spPr>
          <a:xfrm>
            <a:off x="8128000" y="6587366"/>
            <a:ext cx="101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Century Gothic"/>
                <a:cs typeface="Century Gothic"/>
              </a:rPr>
              <a:t>FPG MA2018</a:t>
            </a:r>
          </a:p>
        </p:txBody>
      </p:sp>
      <p:sp>
        <p:nvSpPr>
          <p:cNvPr id="2" name="CuadroTexto 1">
            <a:hlinkClick r:id="rId2" action="ppaction://hlinksldjump"/>
          </p:cNvPr>
          <p:cNvSpPr txBox="1"/>
          <p:nvPr/>
        </p:nvSpPr>
        <p:spPr>
          <a:xfrm>
            <a:off x="36765" y="117058"/>
            <a:ext cx="9144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CREA Y DISEÑA DOCUMENTOS </a:t>
            </a:r>
          </a:p>
          <a:p>
            <a:pPr algn="ctr"/>
            <a:r>
              <a:rPr lang="es-ES" sz="4000" dirty="0" smtClean="0"/>
              <a:t>DE TEXTO</a:t>
            </a:r>
            <a:endParaRPr lang="es-ES" sz="4000" dirty="0"/>
          </a:p>
        </p:txBody>
      </p:sp>
      <p:sp>
        <p:nvSpPr>
          <p:cNvPr id="7" name="CuadroTexto 6">
            <a:hlinkClick r:id="rId2" action="ppaction://hlinksldjump"/>
          </p:cNvPr>
          <p:cNvSpPr txBox="1"/>
          <p:nvPr/>
        </p:nvSpPr>
        <p:spPr>
          <a:xfrm>
            <a:off x="292100" y="1699416"/>
            <a:ext cx="5417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Este </a:t>
            </a:r>
            <a:r>
              <a:rPr lang="es-ES_tradnl" dirty="0"/>
              <a:t>curso nos enseña a trabajar con el programa Microsoft Word, que es una aplicación informática orientada al tratamiento de textos. Con ella podremos diseñar cartas, escritos, carteles, hojas de </a:t>
            </a:r>
            <a:r>
              <a:rPr lang="es-ES_tradnl" dirty="0" smtClean="0"/>
              <a:t>periódico, </a:t>
            </a:r>
            <a:r>
              <a:rPr lang="es-ES_tradnl" dirty="0"/>
              <a:t>etc.., en las cuales podemos introducir tanto textos como imágenes. Los trabajos creados podrán ser modificados las veces que consideremos oportunos utilizando el mismo programa que las creo.</a:t>
            </a:r>
          </a:p>
          <a:p>
            <a:r>
              <a:rPr lang="es-ES_tradnl" dirty="0"/>
              <a:t>Actualmente es el programa informático para tratamiento de textos mas usado del mundo, pudiéndose encontrar en multitud de idiomas. Su aprendizaje es básico para el uso del ordenador</a:t>
            </a:r>
            <a:r>
              <a:rPr lang="es-ES_tradnl" dirty="0" smtClean="0"/>
              <a:t>.</a:t>
            </a:r>
          </a:p>
        </p:txBody>
      </p:sp>
      <p:pic>
        <p:nvPicPr>
          <p:cNvPr id="8" name="Imagen 7" descr="Captura de pantalla 2018-06-03 a las 18.02.5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4234">
            <a:off x="5684556" y="1592897"/>
            <a:ext cx="3159687" cy="4538819"/>
          </a:xfrm>
          <a:prstGeom prst="rect">
            <a:avLst/>
          </a:prstGeom>
        </p:spPr>
      </p:pic>
      <p:sp>
        <p:nvSpPr>
          <p:cNvPr id="9" name="Flecha derecha 8">
            <a:hlinkClick r:id="rId4" action="ppaction://hlinksldjump"/>
          </p:cNvPr>
          <p:cNvSpPr/>
          <p:nvPr/>
        </p:nvSpPr>
        <p:spPr>
          <a:xfrm rot="16200000">
            <a:off x="390294" y="57944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 derecha 9">
            <a:hlinkClick r:id="rId5" action="ppaction://hlinksldjump"/>
          </p:cNvPr>
          <p:cNvSpPr/>
          <p:nvPr/>
        </p:nvSpPr>
        <p:spPr>
          <a:xfrm rot="10800000">
            <a:off x="974494" y="57817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/>
          </a:p>
        </p:txBody>
      </p:sp>
      <p:sp>
        <p:nvSpPr>
          <p:cNvPr id="3" name="CuadroTexto 2">
            <a:hlinkClick r:id="rId2" action="ppaction://hlinksldjump"/>
          </p:cNvPr>
          <p:cNvSpPr txBox="1"/>
          <p:nvPr/>
        </p:nvSpPr>
        <p:spPr>
          <a:xfrm>
            <a:off x="228600" y="6154579"/>
            <a:ext cx="5765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INICIO</a:t>
            </a:r>
            <a:endParaRPr lang="es-ES" sz="1000" dirty="0"/>
          </a:p>
        </p:txBody>
      </p:sp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851568" y="6154579"/>
            <a:ext cx="6026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000" dirty="0" smtClean="0"/>
              <a:t>ATRÁS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50636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hlinkClick r:id="rId2" action="ppaction://hlinksldjump"/>
          </p:cNvPr>
          <p:cNvSpPr txBox="1"/>
          <p:nvPr/>
        </p:nvSpPr>
        <p:spPr>
          <a:xfrm>
            <a:off x="0" y="-22284"/>
            <a:ext cx="9144000" cy="685800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>
            <a:hlinkClick r:id="rId2" action="ppaction://hlinksldjump"/>
          </p:cNvPr>
          <p:cNvSpPr txBox="1"/>
          <p:nvPr/>
        </p:nvSpPr>
        <p:spPr>
          <a:xfrm>
            <a:off x="8128000" y="6587366"/>
            <a:ext cx="101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Century Gothic"/>
                <a:cs typeface="Century Gothic"/>
              </a:rPr>
              <a:t>FPG MA2018</a:t>
            </a:r>
          </a:p>
        </p:txBody>
      </p:sp>
      <p:sp>
        <p:nvSpPr>
          <p:cNvPr id="2" name="CuadroTexto 1">
            <a:hlinkClick r:id="rId2" action="ppaction://hlinksldjump"/>
          </p:cNvPr>
          <p:cNvSpPr txBox="1"/>
          <p:nvPr/>
        </p:nvSpPr>
        <p:spPr>
          <a:xfrm>
            <a:off x="36765" y="117058"/>
            <a:ext cx="9107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RETOQUES FOTOGRÁFICOS Y</a:t>
            </a:r>
            <a:endParaRPr lang="es-ES" sz="4000" dirty="0"/>
          </a:p>
        </p:txBody>
      </p:sp>
      <p:pic>
        <p:nvPicPr>
          <p:cNvPr id="3" name="Imagen 2" descr="images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1990">
            <a:off x="5740400" y="1238250"/>
            <a:ext cx="2997200" cy="2451100"/>
          </a:xfrm>
          <a:prstGeom prst="rect">
            <a:avLst/>
          </a:prstGeom>
        </p:spPr>
      </p:pic>
      <p:pic>
        <p:nvPicPr>
          <p:cNvPr id="4" name="Imagen 3" descr="Unknown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8040">
            <a:off x="5259474" y="3689350"/>
            <a:ext cx="3467100" cy="2349500"/>
          </a:xfrm>
          <a:prstGeom prst="rect">
            <a:avLst/>
          </a:prstGeom>
        </p:spPr>
      </p:pic>
      <p:sp>
        <p:nvSpPr>
          <p:cNvPr id="12" name="CuadroTexto 11">
            <a:hlinkClick r:id="rId2" action="ppaction://hlinksldjump"/>
          </p:cNvPr>
          <p:cNvSpPr txBox="1"/>
          <p:nvPr/>
        </p:nvSpPr>
        <p:spPr>
          <a:xfrm>
            <a:off x="36765" y="739914"/>
            <a:ext cx="9107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PRESENTACIONES DIGITALES</a:t>
            </a:r>
            <a:endParaRPr lang="es-ES" sz="4000" dirty="0"/>
          </a:p>
        </p:txBody>
      </p:sp>
      <p:sp>
        <p:nvSpPr>
          <p:cNvPr id="8" name="CuadroTexto 7">
            <a:hlinkClick r:id="rId2" action="ppaction://hlinksldjump"/>
          </p:cNvPr>
          <p:cNvSpPr txBox="1"/>
          <p:nvPr/>
        </p:nvSpPr>
        <p:spPr>
          <a:xfrm>
            <a:off x="304800" y="1485900"/>
            <a:ext cx="67183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En este curso de informática enseñamos a utilizar el programa de presentaciones digitales llamado Microsoft PowerPoint, usado para la exposición de trabajos cara al público. Este programa nos va a permitir hacer un diseño que mostraremos a la hora de dar una charla, conferencia, clase </a:t>
            </a:r>
            <a:r>
              <a:rPr lang="es-ES_tradnl" dirty="0" smtClean="0"/>
              <a:t>práctica </a:t>
            </a:r>
            <a:r>
              <a:rPr lang="es-ES_tradnl" dirty="0"/>
              <a:t>o cualquier otro tema que queramos presentar a la audiencia. Las presentaciones podrán incluir tanto textos como fotografías etc..</a:t>
            </a:r>
          </a:p>
          <a:p>
            <a:r>
              <a:rPr lang="es-ES_tradnl" dirty="0"/>
              <a:t>También veremos </a:t>
            </a:r>
            <a:r>
              <a:rPr lang="es-ES_tradnl" dirty="0" smtClean="0"/>
              <a:t>una introducción </a:t>
            </a:r>
            <a:r>
              <a:rPr lang="es-ES_tradnl" dirty="0"/>
              <a:t>práctica al programa de retoque fotográfico mas usado del mundo: </a:t>
            </a:r>
            <a:r>
              <a:rPr lang="es-ES_tradnl" dirty="0" err="1"/>
              <a:t>Photoshop</a:t>
            </a:r>
            <a:r>
              <a:rPr lang="es-ES_tradnl" dirty="0"/>
              <a:t>. Aprenderemos como trabajar con una fotografía definiendo su resolución (calidad), aplicaremos cambios en la fotografía: Filtros, recortes, cambios de color, retoques de imagen, diseño de </a:t>
            </a:r>
            <a:r>
              <a:rPr lang="es-ES_tradnl" dirty="0" err="1"/>
              <a:t>cartelería</a:t>
            </a:r>
            <a:r>
              <a:rPr lang="es-ES_tradnl" dirty="0"/>
              <a:t>, etc..</a:t>
            </a:r>
          </a:p>
          <a:p>
            <a:r>
              <a:rPr lang="es-ES_tradnl" dirty="0"/>
              <a:t>Tanto de las presentaciones digitales de PowerPoint como del </a:t>
            </a:r>
            <a:r>
              <a:rPr lang="es-ES_tradnl" dirty="0" err="1"/>
              <a:t>Photoshop</a:t>
            </a:r>
            <a:r>
              <a:rPr lang="es-ES_tradnl" dirty="0"/>
              <a:t> realizaremos prácticas en todas las clases.</a:t>
            </a:r>
            <a:endParaRPr lang="es-ES" dirty="0"/>
          </a:p>
        </p:txBody>
      </p:sp>
      <p:sp>
        <p:nvSpPr>
          <p:cNvPr id="9" name="Flecha derecha 8">
            <a:hlinkClick r:id="rId5" action="ppaction://hlinksldjump"/>
          </p:cNvPr>
          <p:cNvSpPr/>
          <p:nvPr/>
        </p:nvSpPr>
        <p:spPr>
          <a:xfrm rot="16200000">
            <a:off x="390294" y="57944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 derecha 9">
            <a:hlinkClick r:id="rId6" action="ppaction://hlinksldjump"/>
          </p:cNvPr>
          <p:cNvSpPr/>
          <p:nvPr/>
        </p:nvSpPr>
        <p:spPr>
          <a:xfrm rot="10800000">
            <a:off x="974494" y="57817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/>
          </a:p>
        </p:txBody>
      </p:sp>
      <p:sp>
        <p:nvSpPr>
          <p:cNvPr id="5" name="CuadroTexto 4">
            <a:hlinkClick r:id="rId2" action="ppaction://hlinksldjump"/>
          </p:cNvPr>
          <p:cNvSpPr txBox="1"/>
          <p:nvPr/>
        </p:nvSpPr>
        <p:spPr>
          <a:xfrm>
            <a:off x="279400" y="6197600"/>
            <a:ext cx="5765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INICIO</a:t>
            </a:r>
            <a:endParaRPr lang="es-ES" sz="1000" dirty="0"/>
          </a:p>
        </p:txBody>
      </p:sp>
      <p:sp>
        <p:nvSpPr>
          <p:cNvPr id="7" name="CuadroTexto 6">
            <a:hlinkClick r:id="rId2" action="ppaction://hlinksldjump"/>
          </p:cNvPr>
          <p:cNvSpPr txBox="1"/>
          <p:nvPr/>
        </p:nvSpPr>
        <p:spPr>
          <a:xfrm>
            <a:off x="855925" y="6197600"/>
            <a:ext cx="6026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ATRÁS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506257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hlinkClick r:id="rId2" action="ppaction://hlinksldjump"/>
          </p:cNvPr>
          <p:cNvSpPr txBox="1"/>
          <p:nvPr/>
        </p:nvSpPr>
        <p:spPr>
          <a:xfrm>
            <a:off x="0" y="-47684"/>
            <a:ext cx="9144000" cy="685800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>
            <a:hlinkClick r:id="rId2" action="ppaction://hlinksldjump"/>
          </p:cNvPr>
          <p:cNvSpPr txBox="1"/>
          <p:nvPr/>
        </p:nvSpPr>
        <p:spPr>
          <a:xfrm>
            <a:off x="8128000" y="6587366"/>
            <a:ext cx="101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Century Gothic"/>
                <a:cs typeface="Century Gothic"/>
              </a:rPr>
              <a:t>FPG MA2018</a:t>
            </a:r>
          </a:p>
        </p:txBody>
      </p:sp>
      <p:sp>
        <p:nvSpPr>
          <p:cNvPr id="2" name="CuadroTexto 1">
            <a:hlinkClick r:id="rId2" action="ppaction://hlinksldjump"/>
          </p:cNvPr>
          <p:cNvSpPr txBox="1"/>
          <p:nvPr/>
        </p:nvSpPr>
        <p:spPr>
          <a:xfrm>
            <a:off x="36765" y="117058"/>
            <a:ext cx="9107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REDES SOCIALES</a:t>
            </a:r>
            <a:endParaRPr lang="es-ES" sz="4000" dirty="0"/>
          </a:p>
        </p:txBody>
      </p:sp>
      <p:pic>
        <p:nvPicPr>
          <p:cNvPr id="5" name="Imagen 4" descr="facebook-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150" y="456644"/>
            <a:ext cx="2736850" cy="2736850"/>
          </a:xfrm>
          <a:prstGeom prst="rect">
            <a:avLst/>
          </a:prstGeom>
        </p:spPr>
      </p:pic>
      <p:pic>
        <p:nvPicPr>
          <p:cNvPr id="12" name="Imagen 11" descr="social-twitter-icon_3435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934" y="3193494"/>
            <a:ext cx="2587566" cy="2587566"/>
          </a:xfrm>
          <a:prstGeom prst="rect">
            <a:avLst/>
          </a:prstGeom>
        </p:spPr>
      </p:pic>
      <p:sp>
        <p:nvSpPr>
          <p:cNvPr id="19" name="CuadroTexto 18">
            <a:hlinkClick r:id="rId2" action="ppaction://hlinksldjump"/>
          </p:cNvPr>
          <p:cNvSpPr txBox="1"/>
          <p:nvPr/>
        </p:nvSpPr>
        <p:spPr>
          <a:xfrm>
            <a:off x="482600" y="1738302"/>
            <a:ext cx="65405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FACEBOOK</a:t>
            </a:r>
            <a:r>
              <a:rPr lang="es-ES_tradnl" dirty="0"/>
              <a:t>.- Es un servicio gratuito que permite conectar a las personas en internet y podremos gestionar </a:t>
            </a:r>
            <a:r>
              <a:rPr lang="es-ES_tradnl" dirty="0" smtClean="0"/>
              <a:t>nuestro propio </a:t>
            </a:r>
            <a:r>
              <a:rPr lang="es-ES_tradnl" dirty="0"/>
              <a:t>espacio personal: crear fotos, compartir videos, escribir notas, crear eventos o compartir nuestro estado de ánimo con otros usuarios.</a:t>
            </a:r>
          </a:p>
          <a:p>
            <a:r>
              <a:rPr lang="es-ES_tradnl" b="1" dirty="0"/>
              <a:t>TWITTER</a:t>
            </a:r>
            <a:r>
              <a:rPr lang="es-ES_tradnl" dirty="0"/>
              <a:t>.- Es una aplicación que permite a sus usuarios escribir pequeños textos (de hasta 140 caracteres) que pueden ser leídos por cualquiera que tenga acceso a su página. Así podremos leer textos de: periódicos, revistas, o lo que el presidente de Estados Unidos escriba e</a:t>
            </a:r>
            <a:r>
              <a:rPr lang="es-ES_tradnl" u="sng" dirty="0"/>
              <a:t>n esta aplicación.</a:t>
            </a:r>
            <a:endParaRPr lang="es-ES" dirty="0"/>
          </a:p>
        </p:txBody>
      </p:sp>
      <p:sp>
        <p:nvSpPr>
          <p:cNvPr id="8" name="Flecha derecha 7">
            <a:hlinkClick r:id="rId5" action="ppaction://hlinksldjump"/>
          </p:cNvPr>
          <p:cNvSpPr/>
          <p:nvPr/>
        </p:nvSpPr>
        <p:spPr>
          <a:xfrm rot="16200000">
            <a:off x="390294" y="57944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 derecha 8">
            <a:hlinkClick r:id="rId6" action="ppaction://hlinksldjump"/>
          </p:cNvPr>
          <p:cNvSpPr/>
          <p:nvPr/>
        </p:nvSpPr>
        <p:spPr>
          <a:xfrm rot="10800000">
            <a:off x="974494" y="5781714"/>
            <a:ext cx="329248" cy="337964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/>
          </a:p>
        </p:txBody>
      </p:sp>
      <p:sp>
        <p:nvSpPr>
          <p:cNvPr id="3" name="CuadroTexto 2">
            <a:hlinkClick r:id="rId2" action="ppaction://hlinksldjump"/>
          </p:cNvPr>
          <p:cNvSpPr txBox="1"/>
          <p:nvPr/>
        </p:nvSpPr>
        <p:spPr>
          <a:xfrm>
            <a:off x="257837" y="6141879"/>
            <a:ext cx="5765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INICIO</a:t>
            </a:r>
            <a:endParaRPr lang="es-ES" sz="1000" dirty="0"/>
          </a:p>
        </p:txBody>
      </p:sp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855405" y="6141879"/>
            <a:ext cx="6026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ATRÁS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93661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Personalizar 112">
      <a:dk1>
        <a:sysClr val="windowText" lastClr="000000"/>
      </a:dk1>
      <a:lt1>
        <a:srgbClr val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Perspectiva.thmx</Template>
  <TotalTime>1426</TotalTime>
  <Words>635</Words>
  <Application>Microsoft Macintosh PowerPoint</Application>
  <PresentationFormat>Presentación en pantalla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Perspectiva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CURSOS</dc:title>
  <dc:creator>francisco</dc:creator>
  <cp:lastModifiedBy>francisco</cp:lastModifiedBy>
  <cp:revision>69</cp:revision>
  <dcterms:created xsi:type="dcterms:W3CDTF">2018-05-27T17:15:01Z</dcterms:created>
  <dcterms:modified xsi:type="dcterms:W3CDTF">2018-11-22T11:39:24Z</dcterms:modified>
</cp:coreProperties>
</file>